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24384000" cy="13716000"/>
  <p:notesSz cx="6858000" cy="9144000"/>
  <p:embeddedFontLs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Light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5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58" d="100"/>
          <a:sy n="58" d="100"/>
        </p:scale>
        <p:origin x="472" y="232"/>
      </p:cViewPr>
      <p:guideLst>
        <p:guide pos="754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73aa5e14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d73aa5e14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Logo slide.</a:t>
            </a: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73aa5e14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d73aa5e14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d73aa5e14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d73aa5e14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Four points.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d73aa5e14_0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d73aa5e14_0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d73aa5e14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d73aa5e14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Six points.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d73aa5e14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d73aa5e14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d73aa5e14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d73aa5e14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Agenda slide. </a:t>
            </a:r>
            <a:r>
              <a:rPr lang="en-GB" sz="1500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Include an agenda in every deck.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d73aa5e14_0_1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d73aa5e14_0_1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Three points in a row.</a:t>
            </a:r>
            <a:r>
              <a:rPr lang="en-GB" sz="1500"/>
              <a:t> With some space added at the bottom.</a:t>
            </a:r>
            <a:endParaRPr sz="15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d73aa5e14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d73aa5e14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Agenda slide. </a:t>
            </a:r>
            <a:r>
              <a:rPr lang="en-GB" sz="1500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Include an agenda in every deck.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73aa5e14_0_1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73aa5e14_0_1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d73aa5e14_0_1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d73aa5e14_0_1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d73aa5e14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d73aa5e14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Title card.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73aa5e14_0_1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73aa5e14_0_1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d73aa5e14_0_2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d73aa5e14_0_2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Three points stacked split with a white half.</a:t>
            </a:r>
            <a:endParaRPr sz="1500" b="1">
              <a:solidFill>
                <a:srgbClr val="000A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d73aa5e14_0_1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d73aa5e14_0_1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d73aa5e14_0_2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d73aa5e14_0_2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Three points in a row.</a:t>
            </a:r>
            <a:r>
              <a:rPr lang="en-GB" sz="1500"/>
              <a:t> With some space added at the bottom.</a:t>
            </a:r>
            <a:endParaRPr sz="15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d73aa5e14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d73aa5e14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Agenda slide. </a:t>
            </a:r>
            <a:r>
              <a:rPr lang="en-GB" sz="1500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Include an agenda in every deck.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d73aa5e14_0_2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d73aa5e14_0_2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Six points.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d73aa5e14_0_2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d73aa5e14_0_2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d73aa5e14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d73aa5e14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73aa5e14_0_2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73aa5e14_0_2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Split ice and denim. </a:t>
            </a:r>
            <a:r>
              <a:rPr lang="en-GB" sz="1500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With an example of a logo in the place of a title.</a:t>
            </a:r>
            <a:endParaRPr sz="1500">
              <a:solidFill>
                <a:srgbClr val="000A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d73aa5e14_0_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d73aa5e14_0_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Split ice and denim. </a:t>
            </a:r>
            <a:r>
              <a:rPr lang="en-GB" sz="1500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With an example of a logo in the place of a title.</a:t>
            </a:r>
            <a:endParaRPr sz="1500">
              <a:solidFill>
                <a:srgbClr val="000A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d73aa5e1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d73aa5e1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Agenda slide. </a:t>
            </a:r>
            <a:r>
              <a:rPr lang="en-GB" sz="1500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Include an agenda in every deck.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d73aa5e14_0_2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d73aa5e14_0_2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Split ice and denim. </a:t>
            </a:r>
            <a:r>
              <a:rPr lang="en-GB" sz="1500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With an example of a logo in the place of a title.</a:t>
            </a:r>
            <a:endParaRPr sz="1500">
              <a:solidFill>
                <a:srgbClr val="000A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4318c8ad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d4318c8ad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d73aa5e1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d73aa5e1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d73aa5e14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d73aa5e14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Agenda slide. </a:t>
            </a:r>
            <a:r>
              <a:rPr lang="en-GB" sz="1500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Include an agenda in every deck.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73aa5e1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d73aa5e1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Three points stacked split with a white half.</a:t>
            </a:r>
            <a:endParaRPr sz="1500" b="1">
              <a:solidFill>
                <a:srgbClr val="000A2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73aa5e14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d73aa5e14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Three points in a row.</a:t>
            </a:r>
            <a:r>
              <a:rPr lang="en-GB" sz="1500"/>
              <a:t> With some space added at the bottom.</a:t>
            </a:r>
            <a:endParaRPr sz="15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73aa5e14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d73aa5e14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Three points in a row.</a:t>
            </a:r>
            <a:r>
              <a:rPr lang="en-GB" sz="1500"/>
              <a:t> With some space added at the bottom.</a:t>
            </a:r>
            <a:endParaRPr sz="15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d73aa5e14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d73aa5e14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Three points in a row.</a:t>
            </a:r>
            <a:r>
              <a:rPr lang="en-GB" sz="1500"/>
              <a:t> With some space added at the bottom.</a:t>
            </a:r>
            <a:endParaRPr sz="1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d73aa5e14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d73aa5e14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Agenda slide. </a:t>
            </a:r>
            <a:r>
              <a:rPr lang="en-GB" sz="1500">
                <a:solidFill>
                  <a:srgbClr val="000A27"/>
                </a:solidFill>
                <a:latin typeface="Roboto"/>
                <a:ea typeface="Roboto"/>
                <a:cs typeface="Roboto"/>
                <a:sym typeface="Roboto"/>
              </a:rPr>
              <a:t>Include an agenda in every deck.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">
  <p:cSld name="CUSTOM_43_1_1_4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6480000" y="0"/>
            <a:ext cx="14898600" cy="7092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480000" y="7240075"/>
            <a:ext cx="10049100" cy="64758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4000"/>
              <a:buFont typeface="Roboto Light"/>
              <a:buNone/>
              <a:defRPr sz="4000">
                <a:solidFill>
                  <a:srgbClr val="0B057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2000"/>
              </a:spcBef>
              <a:spcAft>
                <a:spcPts val="200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xt _tight ">
  <p:cSld name="CUSTOM_35_1_2_2_6_2_1_1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9" name="Google Shape;39;p1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CUSTOM_35_1_2_2_6_1">
    <p:bg>
      <p:bgPr>
        <a:solidFill>
          <a:schemeClr val="dk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body" idx="1"/>
          </p:nvPr>
        </p:nvSpPr>
        <p:spPr>
          <a:xfrm>
            <a:off x="1800000" y="2880000"/>
            <a:ext cx="9720000" cy="97200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2000"/>
              </a:spcBef>
              <a:spcAft>
                <a:spcPts val="200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2"/>
          </p:nvPr>
        </p:nvSpPr>
        <p:spPr>
          <a:xfrm>
            <a:off x="12862800" y="2880000"/>
            <a:ext cx="9720000" cy="97200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pic>
        <p:nvPicPr>
          <p:cNvPr id="43" name="Google Shape;43;p1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CUSTOM_35_1_2_2_6_1_2">
    <p:bg>
      <p:bgPr>
        <a:solidFill>
          <a:schemeClr val="dk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body" idx="1"/>
          </p:nvPr>
        </p:nvSpPr>
        <p:spPr>
          <a:xfrm>
            <a:off x="1800000" y="2880000"/>
            <a:ext cx="13800300" cy="91440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pic>
        <p:nvPicPr>
          <p:cNvPr id="47" name="Google Shape;47;p1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1">
  <p:cSld name="CUSTOM_35_1_2_2_6_1_2_2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1800000" y="2880000"/>
            <a:ext cx="13800300" cy="91440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pic>
        <p:nvPicPr>
          <p:cNvPr id="51" name="Google Shape;51;p1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with sider">
  <p:cSld name="CUSTOM_35_1_2_2_6_1_2_1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/>
        </p:nvSpPr>
        <p:spPr>
          <a:xfrm>
            <a:off x="12226150" y="0"/>
            <a:ext cx="121578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1800000" y="2880000"/>
            <a:ext cx="9165000" cy="93600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2"/>
          </p:nvPr>
        </p:nvSpPr>
        <p:spPr>
          <a:xfrm>
            <a:off x="14001550" y="2160000"/>
            <a:ext cx="8607000" cy="9360000"/>
          </a:xfrm>
          <a:prstGeom prst="rect">
            <a:avLst/>
          </a:prstGeom>
        </p:spPr>
        <p:txBody>
          <a:bodyPr spcFirstLastPara="1" wrap="square" lIns="0" tIns="0" rIns="243800" bIns="243800" anchor="ctr" anchorCtr="0">
            <a:noAutofit/>
          </a:bodyPr>
          <a:lstStyle>
            <a:lvl1pPr marL="457200" lvl="0" indent="-673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●"/>
              <a:defRPr sz="7000" b="1">
                <a:solidFill>
                  <a:schemeClr val="accent3"/>
                </a:solidFill>
              </a:defRPr>
            </a:lvl1pPr>
            <a:lvl2pPr marL="914400" lvl="1" indent="-673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○"/>
              <a:defRPr sz="7000" b="1">
                <a:solidFill>
                  <a:schemeClr val="accent3"/>
                </a:solidFill>
              </a:defRPr>
            </a:lvl2pPr>
            <a:lvl3pPr marL="1371600" lvl="2" indent="-673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■"/>
              <a:defRPr sz="7000" b="1">
                <a:solidFill>
                  <a:schemeClr val="accent3"/>
                </a:solidFill>
              </a:defRPr>
            </a:lvl3pPr>
            <a:lvl4pPr marL="1828800" lvl="3" indent="-673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●"/>
              <a:defRPr sz="7000" b="1">
                <a:solidFill>
                  <a:schemeClr val="accent3"/>
                </a:solidFill>
              </a:defRPr>
            </a:lvl4pPr>
            <a:lvl5pPr marL="2286000" lvl="4" indent="-673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○"/>
              <a:defRPr sz="7000" b="1">
                <a:solidFill>
                  <a:schemeClr val="accent3"/>
                </a:solidFill>
              </a:defRPr>
            </a:lvl5pPr>
            <a:lvl6pPr marL="2743200" lvl="5" indent="-673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■"/>
              <a:defRPr sz="7000" b="1">
                <a:solidFill>
                  <a:schemeClr val="accent3"/>
                </a:solidFill>
              </a:defRPr>
            </a:lvl6pPr>
            <a:lvl7pPr marL="3200400" lvl="6" indent="-673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●"/>
              <a:defRPr sz="7000" b="1">
                <a:solidFill>
                  <a:schemeClr val="accent3"/>
                </a:solidFill>
              </a:defRPr>
            </a:lvl7pPr>
            <a:lvl8pPr marL="3657600" lvl="7" indent="-673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○"/>
              <a:defRPr sz="7000" b="1">
                <a:solidFill>
                  <a:schemeClr val="accent3"/>
                </a:solidFill>
              </a:defRPr>
            </a:lvl8pPr>
            <a:lvl9pPr marL="4114800" lvl="8" indent="-6731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■"/>
              <a:defRPr sz="7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92670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with sider _dark">
  <p:cSld name="CUSTOM_35_1_2_2_6_1_2_1_1">
    <p:bg>
      <p:bgPr>
        <a:solidFill>
          <a:schemeClr val="dk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1800000" y="2880000"/>
            <a:ext cx="9165000" cy="97200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12226150" y="0"/>
            <a:ext cx="121578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2"/>
          </p:nvPr>
        </p:nvSpPr>
        <p:spPr>
          <a:xfrm>
            <a:off x="14001550" y="2160000"/>
            <a:ext cx="8607000" cy="9360000"/>
          </a:xfrm>
          <a:prstGeom prst="rect">
            <a:avLst/>
          </a:prstGeom>
        </p:spPr>
        <p:txBody>
          <a:bodyPr spcFirstLastPara="1" wrap="square" lIns="0" tIns="0" rIns="243800" bIns="243800" anchor="ctr" anchorCtr="0">
            <a:noAutofit/>
          </a:bodyPr>
          <a:lstStyle>
            <a:lvl1pPr marL="457200" lvl="0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●"/>
              <a:defRPr sz="7000" b="1">
                <a:solidFill>
                  <a:srgbClr val="FFFFFF"/>
                </a:solidFill>
              </a:defRPr>
            </a:lvl1pPr>
            <a:lvl2pPr marL="914400" lvl="1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○"/>
              <a:defRPr sz="7000" b="1">
                <a:solidFill>
                  <a:srgbClr val="FFFFFF"/>
                </a:solidFill>
              </a:defRPr>
            </a:lvl2pPr>
            <a:lvl3pPr marL="1371600" lvl="2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■"/>
              <a:defRPr sz="7000" b="1">
                <a:solidFill>
                  <a:srgbClr val="FFFFFF"/>
                </a:solidFill>
              </a:defRPr>
            </a:lvl3pPr>
            <a:lvl4pPr marL="1828800" lvl="3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●"/>
              <a:defRPr sz="7000" b="1">
                <a:solidFill>
                  <a:srgbClr val="FFFFFF"/>
                </a:solidFill>
              </a:defRPr>
            </a:lvl4pPr>
            <a:lvl5pPr marL="2286000" lvl="4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○"/>
              <a:defRPr sz="7000" b="1">
                <a:solidFill>
                  <a:srgbClr val="FFFFFF"/>
                </a:solidFill>
              </a:defRPr>
            </a:lvl5pPr>
            <a:lvl6pPr marL="2743200" lvl="5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■"/>
              <a:defRPr sz="7000" b="1">
                <a:solidFill>
                  <a:srgbClr val="FFFFFF"/>
                </a:solidFill>
              </a:defRPr>
            </a:lvl6pPr>
            <a:lvl7pPr marL="3200400" lvl="6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●"/>
              <a:defRPr sz="7000" b="1">
                <a:solidFill>
                  <a:srgbClr val="FFFFFF"/>
                </a:solidFill>
              </a:defRPr>
            </a:lvl7pPr>
            <a:lvl8pPr marL="3657600" lvl="7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○"/>
              <a:defRPr sz="7000" b="1">
                <a:solidFill>
                  <a:srgbClr val="FFFFFF"/>
                </a:solidFill>
              </a:defRPr>
            </a:lvl8pPr>
            <a:lvl9pPr marL="4114800" lvl="8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Char char="■"/>
              <a:defRPr sz="7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94059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613" y="12906000"/>
            <a:ext cx="2530802" cy="54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even columns">
  <p:cSld name="CUSTOM_35_1_2_2_6_1_1">
    <p:bg>
      <p:bgPr>
        <a:solidFill>
          <a:schemeClr val="dk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10800000" y="2880000"/>
            <a:ext cx="11804400" cy="86400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1800000" y="2880000"/>
            <a:ext cx="7200000" cy="86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>
            <a:spLocks noGrp="1"/>
          </p:cNvSpPr>
          <p:nvPr>
            <p:ph type="title" idx="2"/>
          </p:nvPr>
        </p:nvSpPr>
        <p:spPr>
          <a:xfrm>
            <a:off x="1800000" y="108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-Con">
  <p:cSld name="CUSTOM_35_1_2_2_5">
    <p:bg>
      <p:bgPr>
        <a:solidFill>
          <a:schemeClr val="dk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12226150" y="0"/>
            <a:ext cx="12157800" cy="13716000"/>
          </a:xfrm>
          <a:prstGeom prst="rect">
            <a:avLst/>
          </a:prstGeom>
          <a:solidFill>
            <a:srgbClr val="0B05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1800000" y="3141925"/>
            <a:ext cx="8625600" cy="913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8000"/>
              <a:buNone/>
              <a:defRPr sz="8000">
                <a:solidFill>
                  <a:srgbClr val="0B057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1800000" y="1080000"/>
            <a:ext cx="8625600" cy="7866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4000"/>
              <a:buNone/>
              <a:defRPr sz="4000" b="1">
                <a:solidFill>
                  <a:srgbClr val="0B0573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2000"/>
              </a:spcBef>
              <a:spcAft>
                <a:spcPts val="20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 idx="2"/>
          </p:nvPr>
        </p:nvSpPr>
        <p:spPr>
          <a:xfrm>
            <a:off x="13992250" y="3141925"/>
            <a:ext cx="8625600" cy="913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3"/>
          </p:nvPr>
        </p:nvSpPr>
        <p:spPr>
          <a:xfrm>
            <a:off x="13993200" y="1080000"/>
            <a:ext cx="8625600" cy="7866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>
                <a:solidFill>
                  <a:srgbClr val="FFFFFF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2000"/>
              </a:spcBef>
              <a:spcAft>
                <a:spcPts val="20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pic>
        <p:nvPicPr>
          <p:cNvPr id="76" name="Google Shape;76;p1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613" y="12906000"/>
            <a:ext cx="2530802" cy="54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-after _grey">
  <p:cSld name="CUSTOM_35_1_2_2_5_1">
    <p:bg>
      <p:bgPr>
        <a:solidFill>
          <a:schemeClr val="dk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12226150" y="0"/>
            <a:ext cx="12157800" cy="13716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1800000" y="5300350"/>
            <a:ext cx="8625600" cy="61062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2000"/>
              </a:spcBef>
              <a:spcAft>
                <a:spcPts val="20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ubTitle" idx="2"/>
          </p:nvPr>
        </p:nvSpPr>
        <p:spPr>
          <a:xfrm>
            <a:off x="13992250" y="5300350"/>
            <a:ext cx="8625600" cy="61062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20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2000"/>
              </a:spcBef>
              <a:spcAft>
                <a:spcPts val="200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35_1_2_2_4">
    <p:bg>
      <p:bgPr>
        <a:solidFill>
          <a:schemeClr val="dk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1800000" y="1393375"/>
            <a:ext cx="20782800" cy="803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20000"/>
              <a:buNone/>
              <a:defRPr sz="20000">
                <a:solidFill>
                  <a:srgbClr val="0B057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9pPr>
          </a:lstStyle>
          <a:p>
            <a:endParaRPr/>
          </a:p>
        </p:txBody>
      </p:sp>
      <p:pic>
        <p:nvPicPr>
          <p:cNvPr id="84" name="Google Shape;84;p2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3610450" y="10796825"/>
            <a:ext cx="15884100" cy="187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 Light"/>
              <a:buNone/>
              <a:defRPr sz="4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2000"/>
              </a:spcBef>
              <a:spcAft>
                <a:spcPts val="200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43_1_1_4_1">
    <p:bg>
      <p:bgPr>
        <a:solidFill>
          <a:schemeClr val="dk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7920000" y="3182900"/>
            <a:ext cx="10389600" cy="7786500"/>
          </a:xfrm>
          <a:prstGeom prst="rect">
            <a:avLst/>
          </a:prstGeom>
        </p:spPr>
        <p:txBody>
          <a:bodyPr spcFirstLastPara="1" wrap="square" lIns="0" tIns="0" rIns="243800" bIns="243800" anchor="ctr" anchorCtr="0">
            <a:normAutofit/>
          </a:bodyPr>
          <a:lstStyle>
            <a:lvl1pPr marL="457200" lvl="0" indent="-482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4000"/>
              <a:buFont typeface="Roboto Light"/>
              <a:buChar char="●"/>
              <a:defRPr sz="4000">
                <a:solidFill>
                  <a:srgbClr val="0B057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482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4000"/>
              <a:buFont typeface="Roboto Light"/>
              <a:buChar char="○"/>
              <a:defRPr sz="4000">
                <a:solidFill>
                  <a:srgbClr val="0B057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48260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4000"/>
              <a:buFont typeface="Roboto Light"/>
              <a:buChar char="■"/>
              <a:defRPr sz="4000">
                <a:solidFill>
                  <a:srgbClr val="0B057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482600">
              <a:spcBef>
                <a:spcPts val="2000"/>
              </a:spcBef>
              <a:spcAft>
                <a:spcPts val="0"/>
              </a:spcAft>
              <a:buClr>
                <a:srgbClr val="0B0573"/>
              </a:buClr>
              <a:buSzPts val="4000"/>
              <a:buFont typeface="Roboto Light"/>
              <a:buChar char="●"/>
              <a:defRPr sz="4000">
                <a:solidFill>
                  <a:srgbClr val="0B057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482600">
              <a:spcBef>
                <a:spcPts val="2000"/>
              </a:spcBef>
              <a:spcAft>
                <a:spcPts val="0"/>
              </a:spcAft>
              <a:buClr>
                <a:srgbClr val="0B0573"/>
              </a:buClr>
              <a:buSzPts val="4000"/>
              <a:buFont typeface="Roboto Light"/>
              <a:buChar char="○"/>
              <a:defRPr sz="4000">
                <a:solidFill>
                  <a:srgbClr val="0B057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482600">
              <a:spcBef>
                <a:spcPts val="2000"/>
              </a:spcBef>
              <a:spcAft>
                <a:spcPts val="0"/>
              </a:spcAft>
              <a:buClr>
                <a:srgbClr val="0B0573"/>
              </a:buClr>
              <a:buSzPts val="4000"/>
              <a:buFont typeface="Roboto Light"/>
              <a:buChar char="■"/>
              <a:defRPr sz="4000">
                <a:solidFill>
                  <a:srgbClr val="0B057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482600">
              <a:spcBef>
                <a:spcPts val="2000"/>
              </a:spcBef>
              <a:spcAft>
                <a:spcPts val="0"/>
              </a:spcAft>
              <a:buClr>
                <a:srgbClr val="0B0573"/>
              </a:buClr>
              <a:buSzPts val="4000"/>
              <a:buFont typeface="Roboto Light"/>
              <a:buChar char="●"/>
              <a:defRPr sz="4000">
                <a:solidFill>
                  <a:srgbClr val="0B057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482600">
              <a:spcBef>
                <a:spcPts val="2000"/>
              </a:spcBef>
              <a:spcAft>
                <a:spcPts val="0"/>
              </a:spcAft>
              <a:buClr>
                <a:srgbClr val="0B0573"/>
              </a:buClr>
              <a:buSzPts val="4000"/>
              <a:buFont typeface="Roboto Light"/>
              <a:buChar char="○"/>
              <a:defRPr sz="4000">
                <a:solidFill>
                  <a:srgbClr val="0B057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482600">
              <a:spcBef>
                <a:spcPts val="2000"/>
              </a:spcBef>
              <a:spcAft>
                <a:spcPts val="2000"/>
              </a:spcAft>
              <a:buClr>
                <a:srgbClr val="0B0573"/>
              </a:buClr>
              <a:buSzPts val="4000"/>
              <a:buFont typeface="Roboto Light"/>
              <a:buChar char="■"/>
              <a:defRPr sz="4000">
                <a:solidFill>
                  <a:srgbClr val="0B057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1830500" y="0"/>
            <a:ext cx="5760000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500" b="1">
                <a:solidFill>
                  <a:srgbClr val="0B0573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sz="7500" b="1">
              <a:solidFill>
                <a:srgbClr val="0B05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quote _grey">
  <p:cSld name="CUSTOM_35_1_2_2_4_1_2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1800000" y="1393375"/>
            <a:ext cx="20782800" cy="80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14000"/>
              <a:buNone/>
              <a:defRPr sz="14000">
                <a:solidFill>
                  <a:srgbClr val="0B057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3610450" y="10796825"/>
            <a:ext cx="15884100" cy="187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 Light"/>
              <a:buNone/>
              <a:defRPr sz="4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200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2000"/>
              </a:spcBef>
              <a:spcAft>
                <a:spcPts val="200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2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quote _blue">
  <p:cSld name="CUSTOM_35_1_2_2_4_1_2_1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1800000" y="1393375"/>
            <a:ext cx="20782800" cy="80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None/>
              <a:defRPr sz="1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1"/>
          </p:nvPr>
        </p:nvSpPr>
        <p:spPr>
          <a:xfrm>
            <a:off x="3610450" y="10796825"/>
            <a:ext cx="15884100" cy="187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Light"/>
              <a:buNone/>
              <a:defRPr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200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200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200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200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200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200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2000"/>
              </a:spcBef>
              <a:spcAft>
                <a:spcPts val="200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pic>
        <p:nvPicPr>
          <p:cNvPr id="93" name="Google Shape;93;p2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613" y="12906000"/>
            <a:ext cx="2530802" cy="54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ank You Slide 1">
  <p:cSld name="CUSTOM_35_1_2_2_3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900" y="5449950"/>
            <a:ext cx="13066202" cy="28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oints">
  <p:cSld name="CUSTOM_75_1">
    <p:bg>
      <p:bgPr>
        <a:solidFill>
          <a:schemeClr val="dk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1414800" y="5846700"/>
            <a:ext cx="4584300" cy="58602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2pPr>
            <a:lvl3pPr marL="1371600" lvl="2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3pPr>
            <a:lvl4pPr marL="1828800" lvl="3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4pPr>
            <a:lvl5pPr marL="2286000" lvl="4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5pPr>
            <a:lvl6pPr marL="2743200" lvl="5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6pPr>
            <a:lvl7pPr marL="3200400" lvl="6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7pPr>
            <a:lvl8pPr marL="3657600" lvl="7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8pPr>
            <a:lvl9pPr marL="4114800" lvl="8" indent="-406400" algn="ctr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2"/>
          </p:nvPr>
        </p:nvSpPr>
        <p:spPr>
          <a:xfrm>
            <a:off x="7078013" y="5846700"/>
            <a:ext cx="4584300" cy="58602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2pPr>
            <a:lvl3pPr marL="1371600" lvl="2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3pPr>
            <a:lvl4pPr marL="1828800" lvl="3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4pPr>
            <a:lvl5pPr marL="2286000" lvl="4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5pPr>
            <a:lvl6pPr marL="2743200" lvl="5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6pPr>
            <a:lvl7pPr marL="3200400" lvl="6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7pPr>
            <a:lvl8pPr marL="3657600" lvl="7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8pPr>
            <a:lvl9pPr marL="4114800" lvl="8" indent="-406400" algn="ctr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3"/>
          </p:nvPr>
        </p:nvSpPr>
        <p:spPr>
          <a:xfrm>
            <a:off x="12792609" y="5846700"/>
            <a:ext cx="4584300" cy="58602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2pPr>
            <a:lvl3pPr marL="1371600" lvl="2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3pPr>
            <a:lvl4pPr marL="1828800" lvl="3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4pPr>
            <a:lvl5pPr marL="2286000" lvl="4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5pPr>
            <a:lvl6pPr marL="2743200" lvl="5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6pPr>
            <a:lvl7pPr marL="3200400" lvl="6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7pPr>
            <a:lvl8pPr marL="3657600" lvl="7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8pPr>
            <a:lvl9pPr marL="4114800" lvl="8" indent="-406400" algn="ctr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4"/>
          </p:nvPr>
        </p:nvSpPr>
        <p:spPr>
          <a:xfrm>
            <a:off x="18433800" y="5846700"/>
            <a:ext cx="4584300" cy="58602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2pPr>
            <a:lvl3pPr marL="1371600" lvl="2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3pPr>
            <a:lvl4pPr marL="1828800" lvl="3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4pPr>
            <a:lvl5pPr marL="2286000" lvl="4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5pPr>
            <a:lvl6pPr marL="2743200" lvl="5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6pPr>
            <a:lvl7pPr marL="3200400" lvl="6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7pPr>
            <a:lvl8pPr marL="3657600" lvl="7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8pPr>
            <a:lvl9pPr marL="4114800" lvl="8" indent="-406400" algn="ctr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s">
  <p:cSld name="CUSTOM_75_1_1">
    <p:bg>
      <p:bgPr>
        <a:solidFill>
          <a:schemeClr val="dk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1800000" y="6843925"/>
            <a:ext cx="5760000" cy="55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2pPr>
            <a:lvl3pPr marL="1371600" lvl="2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3pPr>
            <a:lvl4pPr marL="1828800" lvl="3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4pPr>
            <a:lvl5pPr marL="2286000" lvl="4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5pPr>
            <a:lvl6pPr marL="2743200" lvl="5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6pPr>
            <a:lvl7pPr marL="3200400" lvl="6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7pPr>
            <a:lvl8pPr marL="3657600" lvl="7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8pPr>
            <a:lvl9pPr marL="4114800" lvl="8" indent="-406400" algn="ctr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9311400" y="6843925"/>
            <a:ext cx="5760000" cy="55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2pPr>
            <a:lvl3pPr marL="1371600" lvl="2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3pPr>
            <a:lvl4pPr marL="1828800" lvl="3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4pPr>
            <a:lvl5pPr marL="2286000" lvl="4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5pPr>
            <a:lvl6pPr marL="2743200" lvl="5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6pPr>
            <a:lvl7pPr marL="3200400" lvl="6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7pPr>
            <a:lvl8pPr marL="3657600" lvl="7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8pPr>
            <a:lvl9pPr marL="4114800" lvl="8" indent="-406400" algn="ctr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3"/>
          </p:nvPr>
        </p:nvSpPr>
        <p:spPr>
          <a:xfrm>
            <a:off x="16822800" y="6843925"/>
            <a:ext cx="5760000" cy="55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2pPr>
            <a:lvl3pPr marL="1371600" lvl="2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3pPr>
            <a:lvl4pPr marL="1828800" lvl="3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4pPr>
            <a:lvl5pPr marL="2286000" lvl="4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5pPr>
            <a:lvl6pPr marL="2743200" lvl="5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6pPr>
            <a:lvl7pPr marL="3200400" lvl="6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7pPr>
            <a:lvl8pPr marL="3657600" lvl="7" indent="-406400" algn="ctr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>
                <a:solidFill>
                  <a:srgbClr val="000000"/>
                </a:solidFill>
              </a:defRPr>
            </a:lvl8pPr>
            <a:lvl9pPr marL="4114800" lvl="8" indent="-406400" algn="ctr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Points Stacked">
  <p:cSld name="CUSTOM_47_1_2">
    <p:bg>
      <p:bgPr>
        <a:solidFill>
          <a:schemeClr val="dk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3240000" y="2880000"/>
            <a:ext cx="116172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2"/>
          </p:nvPr>
        </p:nvSpPr>
        <p:spPr>
          <a:xfrm>
            <a:off x="3240000" y="5726050"/>
            <a:ext cx="116172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3"/>
          </p:nvPr>
        </p:nvSpPr>
        <p:spPr>
          <a:xfrm>
            <a:off x="3240000" y="8572100"/>
            <a:ext cx="116172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751">
          <p15:clr>
            <a:srgbClr val="FA7B17"/>
          </p15:clr>
        </p15:guide>
        <p15:guide id="2" pos="10177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acked with sider">
  <p:cSld name="CUSTOM_47_1_2_2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12226150" y="0"/>
            <a:ext cx="121578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body" idx="1"/>
          </p:nvPr>
        </p:nvSpPr>
        <p:spPr>
          <a:xfrm>
            <a:off x="3240000" y="3508025"/>
            <a:ext cx="78387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2"/>
          </p:nvPr>
        </p:nvSpPr>
        <p:spPr>
          <a:xfrm>
            <a:off x="3240000" y="6354075"/>
            <a:ext cx="78387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3"/>
          </p:nvPr>
        </p:nvSpPr>
        <p:spPr>
          <a:xfrm>
            <a:off x="3240000" y="9200125"/>
            <a:ext cx="78387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4"/>
          </p:nvPr>
        </p:nvSpPr>
        <p:spPr>
          <a:xfrm>
            <a:off x="14001550" y="2160000"/>
            <a:ext cx="8607000" cy="9360000"/>
          </a:xfrm>
          <a:prstGeom prst="rect">
            <a:avLst/>
          </a:prstGeom>
        </p:spPr>
        <p:txBody>
          <a:bodyPr spcFirstLastPara="1" wrap="square" lIns="0" tIns="0" rIns="243800" bIns="243800" anchor="ctr" anchorCtr="0">
            <a:noAutofit/>
          </a:bodyPr>
          <a:lstStyle>
            <a:lvl1pPr marL="457200" lvl="0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●"/>
              <a:defRPr sz="7000" b="1">
                <a:solidFill>
                  <a:schemeClr val="accent3"/>
                </a:solidFill>
              </a:defRPr>
            </a:lvl1pPr>
            <a:lvl2pPr marL="914400" lvl="1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○"/>
              <a:defRPr sz="7000" b="1">
                <a:solidFill>
                  <a:schemeClr val="accent3"/>
                </a:solidFill>
              </a:defRPr>
            </a:lvl2pPr>
            <a:lvl3pPr marL="1371600" lvl="2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■"/>
              <a:defRPr sz="7000" b="1">
                <a:solidFill>
                  <a:schemeClr val="accent3"/>
                </a:solidFill>
              </a:defRPr>
            </a:lvl3pPr>
            <a:lvl4pPr marL="1828800" lvl="3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●"/>
              <a:defRPr sz="7000" b="1">
                <a:solidFill>
                  <a:schemeClr val="accent3"/>
                </a:solidFill>
              </a:defRPr>
            </a:lvl4pPr>
            <a:lvl5pPr marL="2286000" lvl="4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○"/>
              <a:defRPr sz="7000" b="1">
                <a:solidFill>
                  <a:schemeClr val="accent3"/>
                </a:solidFill>
              </a:defRPr>
            </a:lvl5pPr>
            <a:lvl6pPr marL="2743200" lvl="5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■"/>
              <a:defRPr sz="7000" b="1">
                <a:solidFill>
                  <a:schemeClr val="accent3"/>
                </a:solidFill>
              </a:defRPr>
            </a:lvl6pPr>
            <a:lvl7pPr marL="3200400" lvl="6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●"/>
              <a:defRPr sz="7000" b="1">
                <a:solidFill>
                  <a:schemeClr val="accent3"/>
                </a:solidFill>
              </a:defRPr>
            </a:lvl7pPr>
            <a:lvl8pPr marL="3657600" lvl="7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○"/>
              <a:defRPr sz="7000" b="1">
                <a:solidFill>
                  <a:schemeClr val="accent3"/>
                </a:solidFill>
              </a:defRPr>
            </a:lvl8pPr>
            <a:lvl9pPr marL="4114800" lvl="8" indent="-6731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0"/>
              <a:buChar char="■"/>
              <a:defRPr sz="7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86256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751">
          <p15:clr>
            <a:srgbClr val="FA7B17"/>
          </p15:clr>
        </p15:guide>
        <p15:guide id="2" pos="10177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points ">
  <p:cSld name="CUSTOM_47_1_2_1">
    <p:bg>
      <p:bgPr>
        <a:solidFill>
          <a:schemeClr val="dk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3240000" y="3371525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2"/>
          </p:nvPr>
        </p:nvSpPr>
        <p:spPr>
          <a:xfrm>
            <a:off x="3240000" y="6215438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3"/>
          </p:nvPr>
        </p:nvSpPr>
        <p:spPr>
          <a:xfrm>
            <a:off x="3240000" y="9059350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4"/>
          </p:nvPr>
        </p:nvSpPr>
        <p:spPr>
          <a:xfrm>
            <a:off x="14773300" y="3371525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5"/>
          </p:nvPr>
        </p:nvSpPr>
        <p:spPr>
          <a:xfrm>
            <a:off x="14773300" y="6215438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body" idx="6"/>
          </p:nvPr>
        </p:nvSpPr>
        <p:spPr>
          <a:xfrm>
            <a:off x="14773300" y="9059350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>
                <a:solidFill>
                  <a:srgbClr val="000000"/>
                </a:solidFill>
              </a:defRPr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  <a:defRPr sz="2800" b="1">
                <a:solidFill>
                  <a:srgbClr val="000000"/>
                </a:solidFill>
              </a:defRPr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○"/>
              <a:defRPr sz="2800" b="1">
                <a:solidFill>
                  <a:srgbClr val="000000"/>
                </a:solidFill>
              </a:defRPr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2800"/>
              <a:buChar char="■"/>
              <a:defRPr sz="2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207828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9751">
          <p15:clr>
            <a:srgbClr val="FA7B17"/>
          </p15:clr>
        </p15:guide>
        <p15:guide id="2" pos="10177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_Adaptavist_Map Blue – Boilerplate">
  <p:cSld name="CUSTOM_5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aptavist Theme Brand March 2021">
  <p:cSld name="CUSTOM_80">
    <p:bg>
      <p:bgPr>
        <a:solidFill>
          <a:srgbClr val="FFFF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2">
          <p15:clr>
            <a:srgbClr val="FA7B17"/>
          </p15:clr>
        </p15:guide>
        <p15:guide id="2" orient="horz" pos="555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_dark">
  <p:cSld name="CUSTOM_80_1">
    <p:bg>
      <p:bgPr>
        <a:solidFill>
          <a:srgbClr val="0B057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1800000" y="1393375"/>
            <a:ext cx="20782800" cy="106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None/>
              <a:defRPr sz="1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0573"/>
              </a:buClr>
              <a:buSzPts val="7500"/>
              <a:buNone/>
              <a:defRPr>
                <a:solidFill>
                  <a:srgbClr val="0B0573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613" y="12906000"/>
            <a:ext cx="2530802" cy="54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2">
          <p15:clr>
            <a:srgbClr val="FA7B17"/>
          </p15:clr>
        </p15:guide>
        <p15:guide id="2" orient="horz" pos="5556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reenshot ">
  <p:cSld name="CUSTOM_80_1_1">
    <p:bg>
      <p:bgPr>
        <a:solidFill>
          <a:srgbClr val="0B057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613" y="12906000"/>
            <a:ext cx="2530802" cy="54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2">
          <p15:clr>
            <a:srgbClr val="FA7B17"/>
          </p15:clr>
        </p15:guide>
        <p15:guide id="2" orient="horz" pos="555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utro">
  <p:cSld name="CUSTOM_35_1_2_2_7">
    <p:bg>
      <p:bgPr>
        <a:solidFill>
          <a:schemeClr val="dk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1800000" y="1685375"/>
            <a:ext cx="18407100" cy="727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4786175" y="9656274"/>
            <a:ext cx="4878900" cy="16938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82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1pPr>
            <a:lvl2pPr marL="914400" lvl="1" indent="-482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2pPr>
            <a:lvl3pPr marL="1371600" lvl="2" indent="-482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3pPr>
            <a:lvl4pPr marL="1828800" lvl="3" indent="-482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4pPr>
            <a:lvl5pPr marL="2286000" lvl="4" indent="-482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5pPr>
            <a:lvl6pPr marL="2743200" lvl="5" indent="-482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/>
            </a:lvl6pPr>
            <a:lvl7pPr marL="3200400" lvl="6" indent="-482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/>
            </a:lvl7pPr>
            <a:lvl8pPr marL="3657600" lvl="7" indent="-482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/>
            </a:lvl8pPr>
            <a:lvl9pPr marL="4114800" lvl="8" indent="-482600">
              <a:spcBef>
                <a:spcPts val="0"/>
              </a:spcBef>
              <a:spcAft>
                <a:spcPts val="2000"/>
              </a:spcAft>
              <a:buSzPts val="4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xt">
  <p:cSld name="CUSTOM_35_1_2_2_6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xt _tight header">
  <p:cSld name="CUSTOM_35_1_2_2_6_2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1" name="Google Shape;31;p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9"/>
          <p:cNvSpPr/>
          <p:nvPr/>
        </p:nvSpPr>
        <p:spPr>
          <a:xfrm>
            <a:off x="-50" y="2237875"/>
            <a:ext cx="24384000" cy="1147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1800000" y="2880000"/>
            <a:ext cx="13800300" cy="91440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rtl="0">
              <a:spcBef>
                <a:spcPts val="200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rtl="0">
              <a:spcBef>
                <a:spcPts val="200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rtl="0">
              <a:spcBef>
                <a:spcPts val="200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rtl="0">
              <a:spcBef>
                <a:spcPts val="2000"/>
              </a:spcBef>
              <a:spcAft>
                <a:spcPts val="200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xt _tight dark">
  <p:cSld name="CUSTOM_35_1_2_2_6_2_1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1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613" y="12906000"/>
            <a:ext cx="2530802" cy="54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3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00000" y="3600000"/>
            <a:ext cx="16908900" cy="3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Roboto"/>
              <a:buNone/>
              <a:defRPr sz="7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00000" y="5369000"/>
            <a:ext cx="110754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800" bIns="243800" anchor="t" anchorCtr="0">
            <a:noAutofit/>
          </a:bodyPr>
          <a:lstStyle>
            <a:lvl1pPr marL="457200" lvl="0" indent="-482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82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○"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82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■"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82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82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○"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82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■"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82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●"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82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Char char="○"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826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4000"/>
              <a:buFont typeface="Roboto"/>
              <a:buChar char="■"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/>
        </p:nvSpPr>
        <p:spPr>
          <a:xfrm>
            <a:off x="1080000" y="2520000"/>
            <a:ext cx="5760000" cy="9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DORA</a:t>
            </a:r>
            <a:br>
              <a:rPr lang="en-GB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DevOps Research and Assessment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Well-Established</a:t>
            </a:r>
            <a:br>
              <a:rPr lang="en-GB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Large correlation between these metrics and success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Evolution not Revolution</a:t>
            </a:r>
            <a:br>
              <a:rPr lang="en-GB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Metrics and results have stabilised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9"/>
          <p:cNvSpPr/>
          <p:nvPr/>
        </p:nvSpPr>
        <p:spPr>
          <a:xfrm>
            <a:off x="8067475" y="956200"/>
            <a:ext cx="221100" cy="22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9"/>
          <p:cNvSpPr/>
          <p:nvPr/>
        </p:nvSpPr>
        <p:spPr>
          <a:xfrm>
            <a:off x="8382100" y="956200"/>
            <a:ext cx="221100" cy="2211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9"/>
          <p:cNvSpPr/>
          <p:nvPr/>
        </p:nvSpPr>
        <p:spPr>
          <a:xfrm>
            <a:off x="8696725" y="956200"/>
            <a:ext cx="221100" cy="2211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Measuring DevOps</a:t>
            </a:r>
            <a:br>
              <a:rPr lang="en-GB"/>
            </a:br>
            <a:r>
              <a:rPr lang="en-GB"/>
              <a:t>Success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003" y="1440003"/>
            <a:ext cx="13862025" cy="1121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>
            <a:spLocks noGrp="1"/>
          </p:cNvSpPr>
          <p:nvPr>
            <p:ph type="body" idx="1"/>
          </p:nvPr>
        </p:nvSpPr>
        <p:spPr>
          <a:xfrm>
            <a:off x="1414800" y="7437975"/>
            <a:ext cx="4584300" cy="58602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Deployment Frequency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Indicates mature deployment processes and willingness of the organisation to push change 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body" idx="2"/>
          </p:nvPr>
        </p:nvSpPr>
        <p:spPr>
          <a:xfrm>
            <a:off x="7078013" y="7437975"/>
            <a:ext cx="4584300" cy="58602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Lead Time for Changes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>
                <a:solidFill>
                  <a:schemeClr val="dk1"/>
                </a:solidFill>
              </a:rPr>
              <a:t>Signals that teams are able to deploy changes without hold-ups or red tape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4" name="Google Shape;224;p40"/>
          <p:cNvSpPr txBox="1">
            <a:spLocks noGrp="1"/>
          </p:cNvSpPr>
          <p:nvPr>
            <p:ph type="body" idx="3"/>
          </p:nvPr>
        </p:nvSpPr>
        <p:spPr>
          <a:xfrm>
            <a:off x="12792609" y="7437975"/>
            <a:ext cx="4584300" cy="58602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Change Failure Rate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>
                <a:solidFill>
                  <a:schemeClr val="dk1"/>
                </a:solidFill>
              </a:rPr>
              <a:t>Shows a high maturity in testing ability and teams are able to develop software safely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5" name="Google Shape;225;p40"/>
          <p:cNvSpPr txBox="1">
            <a:spLocks noGrp="1"/>
          </p:cNvSpPr>
          <p:nvPr>
            <p:ph type="body" idx="4"/>
          </p:nvPr>
        </p:nvSpPr>
        <p:spPr>
          <a:xfrm>
            <a:off x="18433800" y="7437975"/>
            <a:ext cx="4584300" cy="58602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Time to Restore Service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>
                <a:solidFill>
                  <a:schemeClr val="dk1"/>
                </a:solidFill>
              </a:rPr>
              <a:t>An understanding of the organisation’s ability to swarm and solve problems, which will inevitably happen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6" name="Google Shape;226;p40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300"/>
              </a:spcAft>
              <a:buNone/>
            </a:pPr>
            <a:r>
              <a:rPr lang="en-GB"/>
              <a:t>Measuring DevOps Success</a:t>
            </a:r>
            <a:endParaRPr/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6099" y="4364397"/>
            <a:ext cx="2879708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000" y="4350571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315" y="4364397"/>
            <a:ext cx="2879707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5253" y="4364397"/>
            <a:ext cx="2879707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>
            <a:spLocks noGrp="1"/>
          </p:cNvSpPr>
          <p:nvPr>
            <p:ph type="body" idx="1"/>
          </p:nvPr>
        </p:nvSpPr>
        <p:spPr>
          <a:xfrm>
            <a:off x="1571400" y="3718200"/>
            <a:ext cx="11517300" cy="46938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1219200" lvl="0" indent="-7874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Char char="●"/>
            </a:pPr>
            <a:r>
              <a:rPr lang="en-GB" b="1">
                <a:solidFill>
                  <a:schemeClr val="lt1"/>
                </a:solidFill>
              </a:rPr>
              <a:t>This works great in small teams  </a:t>
            </a:r>
            <a:r>
              <a:rPr lang="en-GB">
                <a:solidFill>
                  <a:srgbClr val="000000"/>
                </a:solidFill>
              </a:rPr>
              <a:t>… perhaps the two pizza teams championed by Jeff Bezos</a:t>
            </a:r>
            <a:endParaRPr>
              <a:solidFill>
                <a:srgbClr val="000000"/>
              </a:solidFill>
            </a:endParaRPr>
          </a:p>
          <a:p>
            <a:pPr marL="1219200" lvl="0" indent="-78740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Char char="●"/>
            </a:pPr>
            <a:r>
              <a:rPr lang="en-GB" b="1">
                <a:solidFill>
                  <a:schemeClr val="lt1"/>
                </a:solidFill>
              </a:rPr>
              <a:t>But modern organisations are complex </a:t>
            </a:r>
            <a:r>
              <a:rPr lang="en-GB">
                <a:solidFill>
                  <a:srgbClr val="000000"/>
                </a:solidFill>
              </a:rPr>
              <a:t>and we need to scale up</a:t>
            </a:r>
            <a:endParaRPr>
              <a:solidFill>
                <a:srgbClr val="000000"/>
              </a:solidFill>
            </a:endParaRPr>
          </a:p>
          <a:p>
            <a:pPr marL="1219200" lvl="0" indent="-78740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Char char="●"/>
            </a:pPr>
            <a:r>
              <a:rPr lang="en-GB" b="1">
                <a:solidFill>
                  <a:schemeClr val="lt1"/>
                </a:solidFill>
              </a:rPr>
              <a:t>DevOps teams can form</a:t>
            </a:r>
            <a:r>
              <a:rPr lang="en-GB">
                <a:solidFill>
                  <a:srgbClr val="000000"/>
                </a:solidFill>
              </a:rPr>
              <a:t> whether you want them or not</a:t>
            </a:r>
            <a:endParaRPr>
              <a:solidFill>
                <a:srgbClr val="000000"/>
              </a:solidFill>
            </a:endParaRPr>
          </a:p>
          <a:p>
            <a:pPr marL="1219200" lvl="0" indent="-78740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Char char="●"/>
            </a:pPr>
            <a:r>
              <a:rPr lang="en-GB" b="1">
                <a:solidFill>
                  <a:schemeClr val="lt1"/>
                </a:solidFill>
              </a:rPr>
              <a:t>Platform teams help you make the most of your skills </a:t>
            </a:r>
            <a:r>
              <a:rPr lang="en-GB">
                <a:solidFill>
                  <a:srgbClr val="000000"/>
                </a:solidFill>
              </a:rPr>
              <a:t>but can be a compromise</a:t>
            </a:r>
            <a:br>
              <a:rPr lang="en-GB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0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1802175" y="851400"/>
            <a:ext cx="21067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Scaling Up</a:t>
            </a:r>
            <a:endParaRPr/>
          </a:p>
        </p:txBody>
      </p:sp>
      <p:pic>
        <p:nvPicPr>
          <p:cNvPr id="238" name="Google Shape;2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5325" y="4680825"/>
            <a:ext cx="7581751" cy="758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body" idx="1"/>
          </p:nvPr>
        </p:nvSpPr>
        <p:spPr>
          <a:xfrm>
            <a:off x="3240000" y="3371525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Silos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Isolated departments or teams fulfilling specific functions</a:t>
            </a:r>
            <a:r>
              <a:rPr lang="en-GB" sz="2800">
                <a:solidFill>
                  <a:schemeClr val="dk1"/>
                </a:solidFill>
              </a:rPr>
              <a:t> </a:t>
            </a:r>
            <a:endParaRPr sz="2800"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2"/>
          </p:nvPr>
        </p:nvSpPr>
        <p:spPr>
          <a:xfrm>
            <a:off x="3240000" y="6215438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Delays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Often between these new silos</a:t>
            </a:r>
            <a:endParaRPr sz="2800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4"/>
          </p:nvPr>
        </p:nvSpPr>
        <p:spPr>
          <a:xfrm>
            <a:off x="14773300" y="3371525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Unseen Constraints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Splitting work across teams can mask unseen constraints</a:t>
            </a:r>
            <a:endParaRPr sz="2800"/>
          </a:p>
        </p:txBody>
      </p:sp>
      <p:sp>
        <p:nvSpPr>
          <p:cNvPr id="246" name="Google Shape;246;p42"/>
          <p:cNvSpPr txBox="1">
            <a:spLocks noGrp="1"/>
          </p:cNvSpPr>
          <p:nvPr>
            <p:ph type="body" idx="5"/>
          </p:nvPr>
        </p:nvSpPr>
        <p:spPr>
          <a:xfrm>
            <a:off x="14773300" y="6215438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Don’t Repeat Yourself</a:t>
            </a:r>
            <a:br>
              <a:rPr lang="en-GB" b="1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Attempts to share work and code can cause over-generalisations</a:t>
            </a:r>
            <a:endParaRPr sz="2800"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6"/>
          </p:nvPr>
        </p:nvSpPr>
        <p:spPr>
          <a:xfrm>
            <a:off x="14773300" y="9059350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Conflicting Objectives</a:t>
            </a:r>
            <a:br>
              <a:rPr lang="en-GB" b="1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Teams are measured on aspects other than delivering quality software quickly</a:t>
            </a:r>
            <a:endParaRPr sz="2800"/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832681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0000" y="832681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0963" y="2908738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5617775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2908738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0713" y="5617775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>
            <a:spLocks noGrp="1"/>
          </p:cNvSpPr>
          <p:nvPr>
            <p:ph type="body" idx="3"/>
          </p:nvPr>
        </p:nvSpPr>
        <p:spPr>
          <a:xfrm>
            <a:off x="3240000" y="9059350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Queues and Service Desks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Well-intentioned processes, streamlined to capture the correct data</a:t>
            </a:r>
            <a:endParaRPr sz="2800"/>
          </a:p>
        </p:txBody>
      </p:sp>
      <p:sp>
        <p:nvSpPr>
          <p:cNvPr id="255" name="Google Shape;255;p42"/>
          <p:cNvSpPr txBox="1">
            <a:spLocks noGrp="1"/>
          </p:cNvSpPr>
          <p:nvPr>
            <p:ph type="title"/>
          </p:nvPr>
        </p:nvSpPr>
        <p:spPr>
          <a:xfrm>
            <a:off x="1647600" y="1080000"/>
            <a:ext cx="207828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Old Problems Creep Back In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1628150" y="3141925"/>
            <a:ext cx="9026100" cy="913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Reduced Flow</a:t>
            </a:r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title" idx="2"/>
          </p:nvPr>
        </p:nvSpPr>
        <p:spPr>
          <a:xfrm>
            <a:off x="13967575" y="3141925"/>
            <a:ext cx="8625600" cy="913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Increased Friction</a:t>
            </a:r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5119" y="1288327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522" y="128832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7920000" y="3182900"/>
            <a:ext cx="10389600" cy="7786500"/>
          </a:xfrm>
          <a:prstGeom prst="rect">
            <a:avLst/>
          </a:prstGeom>
        </p:spPr>
        <p:txBody>
          <a:bodyPr spcFirstLastPara="1" wrap="square" lIns="0" tIns="0" rIns="243800" bIns="243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Doing DevOps Well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Measuring DevOps Success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Finding the Value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Mapping the Streams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Putting it all together</a:t>
            </a:r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3975" y="6885200"/>
            <a:ext cx="6989125" cy="46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70713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Value</a:t>
            </a:r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body" idx="1"/>
          </p:nvPr>
        </p:nvSpPr>
        <p:spPr>
          <a:xfrm>
            <a:off x="1587800" y="8466875"/>
            <a:ext cx="62595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Focus on Flow 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body" idx="2"/>
          </p:nvPr>
        </p:nvSpPr>
        <p:spPr>
          <a:xfrm>
            <a:off x="9311400" y="8466878"/>
            <a:ext cx="57600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Scope is bigger than you think 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3"/>
          </p:nvPr>
        </p:nvSpPr>
        <p:spPr>
          <a:xfrm>
            <a:off x="16822800" y="8466878"/>
            <a:ext cx="57600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Situational Awareness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/>
              <a:t>  </a:t>
            </a:r>
            <a:endParaRPr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6925" y="4148224"/>
            <a:ext cx="5585652" cy="372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8175" y="3171200"/>
            <a:ext cx="4791825" cy="47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75" y="3757112"/>
            <a:ext cx="6758973" cy="4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body" idx="1"/>
          </p:nvPr>
        </p:nvSpPr>
        <p:spPr>
          <a:xfrm>
            <a:off x="7920000" y="3182900"/>
            <a:ext cx="10389600" cy="7786500"/>
          </a:xfrm>
          <a:prstGeom prst="rect">
            <a:avLst/>
          </a:prstGeom>
        </p:spPr>
        <p:txBody>
          <a:bodyPr spcFirstLastPara="1" wrap="square" lIns="0" tIns="0" rIns="243800" bIns="243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Doing DevOps Well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Measuring DevOps Success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Finding the Value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Mapping the Streams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Putting it all together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3975" y="6885200"/>
            <a:ext cx="6989125" cy="46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/>
          <p:nvPr/>
        </p:nvSpPr>
        <p:spPr>
          <a:xfrm>
            <a:off x="1138075" y="1730888"/>
            <a:ext cx="221100" cy="22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7"/>
          <p:cNvSpPr/>
          <p:nvPr/>
        </p:nvSpPr>
        <p:spPr>
          <a:xfrm>
            <a:off x="1452700" y="1730888"/>
            <a:ext cx="221100" cy="2211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7"/>
          <p:cNvSpPr/>
          <p:nvPr/>
        </p:nvSpPr>
        <p:spPr>
          <a:xfrm>
            <a:off x="1767325" y="1730888"/>
            <a:ext cx="221100" cy="2211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Map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025" y="3586575"/>
            <a:ext cx="14261025" cy="68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 txBox="1">
            <a:spLocks noGrp="1"/>
          </p:cNvSpPr>
          <p:nvPr>
            <p:ph type="subTitle" idx="4294967295"/>
          </p:nvPr>
        </p:nvSpPr>
        <p:spPr>
          <a:xfrm>
            <a:off x="3610450" y="11639725"/>
            <a:ext cx="15884100" cy="1028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Source: IBM Garage Methodology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/>
          <p:nvPr/>
        </p:nvSpPr>
        <p:spPr>
          <a:xfrm>
            <a:off x="1138075" y="1730888"/>
            <a:ext cx="221100" cy="22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8"/>
          <p:cNvSpPr/>
          <p:nvPr/>
        </p:nvSpPr>
        <p:spPr>
          <a:xfrm>
            <a:off x="1452700" y="1730888"/>
            <a:ext cx="221100" cy="2211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8"/>
          <p:cNvSpPr/>
          <p:nvPr/>
        </p:nvSpPr>
        <p:spPr>
          <a:xfrm>
            <a:off x="1767325" y="1730888"/>
            <a:ext cx="221100" cy="2211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Map</a:t>
            </a:r>
            <a:endParaRPr/>
          </a:p>
        </p:txBody>
      </p:sp>
      <p:sp>
        <p:nvSpPr>
          <p:cNvPr id="305" name="Google Shape;305;p48"/>
          <p:cNvSpPr txBox="1">
            <a:spLocks noGrp="1"/>
          </p:cNvSpPr>
          <p:nvPr>
            <p:ph type="subTitle" idx="4294967295"/>
          </p:nvPr>
        </p:nvSpPr>
        <p:spPr>
          <a:xfrm>
            <a:off x="3610450" y="11639725"/>
            <a:ext cx="15884100" cy="1028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Source: Lean Enterprise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306" name="Google Shape;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950" y="1730900"/>
            <a:ext cx="11299363" cy="96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4786175" y="9656275"/>
            <a:ext cx="7413600" cy="16938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Matt Saunders</a:t>
            </a:r>
            <a:br>
              <a:rPr lang="en-GB" sz="4000" b="1"/>
            </a:br>
            <a:r>
              <a:rPr lang="en-GB" sz="4000">
                <a:latin typeface="Roboto Light"/>
                <a:ea typeface="Roboto Light"/>
                <a:cs typeface="Roboto Light"/>
                <a:sym typeface="Roboto Light"/>
              </a:rPr>
              <a:t>Head of 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DevOps, Adaptavist </a:t>
            </a:r>
            <a:endParaRPr sz="4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1800000" y="1685375"/>
            <a:ext cx="18407100" cy="727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GB"/>
              <a:t>A Guiding Map for DevOps</a:t>
            </a:r>
            <a:r>
              <a:rPr lang="en-GB" sz="12000">
                <a:solidFill>
                  <a:schemeClr val="lt2"/>
                </a:solidFill>
              </a:rPr>
              <a:t> </a:t>
            </a:r>
            <a:endParaRPr sz="12000" i="1">
              <a:solidFill>
                <a:schemeClr val="lt2"/>
              </a:solidFill>
            </a:endParaRPr>
          </a:p>
        </p:txBody>
      </p:sp>
      <p:pic>
        <p:nvPicPr>
          <p:cNvPr id="143" name="Google Shape;143;p3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3975" y="6885200"/>
            <a:ext cx="6989125" cy="465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8700" y="9237400"/>
            <a:ext cx="2014161" cy="253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>
            <a:spLocks noGrp="1"/>
          </p:cNvSpPr>
          <p:nvPr>
            <p:ph type="title"/>
          </p:nvPr>
        </p:nvSpPr>
        <p:spPr>
          <a:xfrm>
            <a:off x="1800000" y="1393375"/>
            <a:ext cx="20782800" cy="80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“20% improvement just from </a:t>
            </a:r>
            <a:r>
              <a:rPr lang="en-GB" i="1">
                <a:solidFill>
                  <a:schemeClr val="lt2"/>
                </a:solidFill>
              </a:rPr>
              <a:t>creating</a:t>
            </a:r>
            <a:r>
              <a:rPr lang="en-GB" i="1"/>
              <a:t> </a:t>
            </a:r>
            <a:r>
              <a:rPr lang="en-GB" i="1">
                <a:solidFill>
                  <a:schemeClr val="lt1"/>
                </a:solidFill>
              </a:rPr>
              <a:t>a value stream map</a:t>
            </a:r>
            <a:r>
              <a:rPr lang="en-GB" i="1"/>
              <a:t>”</a:t>
            </a:r>
            <a:endParaRPr i="1"/>
          </a:p>
        </p:txBody>
      </p:sp>
      <p:sp>
        <p:nvSpPr>
          <p:cNvPr id="312" name="Google Shape;312;p49"/>
          <p:cNvSpPr txBox="1">
            <a:spLocks noGrp="1"/>
          </p:cNvSpPr>
          <p:nvPr>
            <p:ph type="subTitle" idx="1"/>
          </p:nvPr>
        </p:nvSpPr>
        <p:spPr>
          <a:xfrm>
            <a:off x="3610450" y="10796825"/>
            <a:ext cx="15884100" cy="187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oboto"/>
                <a:ea typeface="Roboto"/>
                <a:cs typeface="Roboto"/>
                <a:sym typeface="Roboto"/>
              </a:rPr>
              <a:t>Steve Pereira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Visible</a:t>
            </a:r>
            <a:endParaRPr/>
          </a:p>
        </p:txBody>
      </p:sp>
      <p:cxnSp>
        <p:nvCxnSpPr>
          <p:cNvPr id="313" name="Google Shape;313;p49"/>
          <p:cNvCxnSpPr/>
          <p:nvPr/>
        </p:nvCxnSpPr>
        <p:spPr>
          <a:xfrm>
            <a:off x="6043925" y="1258125"/>
            <a:ext cx="2368200" cy="236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4" name="Google Shape;314;p4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525" y="10796825"/>
            <a:ext cx="1650550" cy="22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>
            <a:spLocks noGrp="1"/>
          </p:cNvSpPr>
          <p:nvPr>
            <p:ph type="body" idx="3"/>
          </p:nvPr>
        </p:nvSpPr>
        <p:spPr>
          <a:xfrm>
            <a:off x="3240000" y="9200125"/>
            <a:ext cx="78387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What’s important?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 can figure out what is commoditised for you to use, and what you have to build instead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50"/>
          <p:cNvSpPr txBox="1">
            <a:spLocks noGrp="1"/>
          </p:cNvSpPr>
          <p:nvPr>
            <p:ph type="body" idx="1"/>
          </p:nvPr>
        </p:nvSpPr>
        <p:spPr>
          <a:xfrm>
            <a:off x="3240000" y="3508025"/>
            <a:ext cx="78387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A map for business strategy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Defining your context within the business is hugely important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2"/>
          </p:nvPr>
        </p:nvSpPr>
        <p:spPr>
          <a:xfrm>
            <a:off x="3240000" y="6354075"/>
            <a:ext cx="78387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Helps you with direction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‘Supplying’ DevOps to the rest of the company is a business unit in itself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8620925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5911888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3202850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1495200" y="1080000"/>
            <a:ext cx="86256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Wardley Map</a:t>
            </a:r>
            <a:endParaRPr/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5625" y="6558450"/>
            <a:ext cx="6977327" cy="46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/>
          <p:nvPr/>
        </p:nvSpPr>
        <p:spPr>
          <a:xfrm>
            <a:off x="1138075" y="1730888"/>
            <a:ext cx="221100" cy="22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1"/>
          <p:cNvSpPr/>
          <p:nvPr/>
        </p:nvSpPr>
        <p:spPr>
          <a:xfrm>
            <a:off x="1452700" y="1730888"/>
            <a:ext cx="221100" cy="2211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51"/>
          <p:cNvSpPr/>
          <p:nvPr/>
        </p:nvSpPr>
        <p:spPr>
          <a:xfrm>
            <a:off x="1767325" y="1730888"/>
            <a:ext cx="221100" cy="2211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1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207792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Wardley Map</a:t>
            </a:r>
            <a:endParaRPr/>
          </a:p>
        </p:txBody>
      </p:sp>
      <p:sp>
        <p:nvSpPr>
          <p:cNvPr id="335" name="Google Shape;335;p51"/>
          <p:cNvSpPr txBox="1">
            <a:spLocks noGrp="1"/>
          </p:cNvSpPr>
          <p:nvPr>
            <p:ph type="subTitle" idx="4294967295"/>
          </p:nvPr>
        </p:nvSpPr>
        <p:spPr>
          <a:xfrm>
            <a:off x="4850200" y="11639725"/>
            <a:ext cx="14644500" cy="1028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Source: learnwardleymapping.com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336" name="Google Shape;3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201" y="2187587"/>
            <a:ext cx="15774000" cy="91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000" y="8883950"/>
            <a:ext cx="2444700" cy="24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59085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Results</a:t>
            </a:r>
            <a:endParaRPr/>
          </a:p>
        </p:txBody>
      </p:sp>
      <p:sp>
        <p:nvSpPr>
          <p:cNvPr id="343" name="Google Shape;343;p52"/>
          <p:cNvSpPr txBox="1">
            <a:spLocks noGrp="1"/>
          </p:cNvSpPr>
          <p:nvPr>
            <p:ph type="body" idx="1"/>
          </p:nvPr>
        </p:nvSpPr>
        <p:spPr>
          <a:xfrm>
            <a:off x="1587800" y="8466875"/>
            <a:ext cx="62595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Where can you add measurable value? 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  <p:sp>
        <p:nvSpPr>
          <p:cNvPr id="344" name="Google Shape;344;p52"/>
          <p:cNvSpPr txBox="1">
            <a:spLocks noGrp="1"/>
          </p:cNvSpPr>
          <p:nvPr>
            <p:ph type="body" idx="2"/>
          </p:nvPr>
        </p:nvSpPr>
        <p:spPr>
          <a:xfrm>
            <a:off x="9311400" y="8466878"/>
            <a:ext cx="57600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What can you ‘buy’ in?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  <p:sp>
        <p:nvSpPr>
          <p:cNvPr id="345" name="Google Shape;345;p52"/>
          <p:cNvSpPr txBox="1">
            <a:spLocks noGrp="1"/>
          </p:cNvSpPr>
          <p:nvPr>
            <p:ph type="body" idx="3"/>
          </p:nvPr>
        </p:nvSpPr>
        <p:spPr>
          <a:xfrm>
            <a:off x="16822800" y="8466878"/>
            <a:ext cx="57600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What are you ‘building’ for others to consume?</a:t>
            </a:r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6925" y="4148224"/>
            <a:ext cx="5585652" cy="372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8175" y="3171200"/>
            <a:ext cx="4791825" cy="47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75" y="3757112"/>
            <a:ext cx="6758973" cy="4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>
            <a:spLocks noGrp="1"/>
          </p:cNvSpPr>
          <p:nvPr>
            <p:ph type="body" idx="1"/>
          </p:nvPr>
        </p:nvSpPr>
        <p:spPr>
          <a:xfrm>
            <a:off x="7920000" y="3182900"/>
            <a:ext cx="10389600" cy="7786500"/>
          </a:xfrm>
          <a:prstGeom prst="rect">
            <a:avLst/>
          </a:prstGeom>
        </p:spPr>
        <p:txBody>
          <a:bodyPr spcFirstLastPara="1" wrap="square" lIns="0" tIns="0" rIns="243800" bIns="243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Doing DevOps Well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Measuring DevOps Success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Finding the Value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Mapping the Streams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Putting it all together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p5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3975" y="6885200"/>
            <a:ext cx="6989125" cy="46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>
            <a:spLocks noGrp="1"/>
          </p:cNvSpPr>
          <p:nvPr>
            <p:ph type="body" idx="1"/>
          </p:nvPr>
        </p:nvSpPr>
        <p:spPr>
          <a:xfrm>
            <a:off x="3240000" y="3371525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Help people to work together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They should all be in it to deliver the same thing - value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60" name="Google Shape;360;p54"/>
          <p:cNvSpPr txBox="1">
            <a:spLocks noGrp="1"/>
          </p:cNvSpPr>
          <p:nvPr>
            <p:ph type="body" idx="2"/>
          </p:nvPr>
        </p:nvSpPr>
        <p:spPr>
          <a:xfrm>
            <a:off x="3240000" y="6215438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Understand where you are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Situational awareness is key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61" name="Google Shape;361;p54"/>
          <p:cNvSpPr txBox="1">
            <a:spLocks noGrp="1"/>
          </p:cNvSpPr>
          <p:nvPr>
            <p:ph type="body" idx="4"/>
          </p:nvPr>
        </p:nvSpPr>
        <p:spPr>
          <a:xfrm>
            <a:off x="14773300" y="3371525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Focus on value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Slim it down, don’t work on things that don’t add real value or that you can buy in</a:t>
            </a:r>
            <a:endParaRPr sz="2800"/>
          </a:p>
        </p:txBody>
      </p:sp>
      <p:sp>
        <p:nvSpPr>
          <p:cNvPr id="362" name="Google Shape;362;p54"/>
          <p:cNvSpPr txBox="1">
            <a:spLocks noGrp="1"/>
          </p:cNvSpPr>
          <p:nvPr>
            <p:ph type="body" idx="5"/>
          </p:nvPr>
        </p:nvSpPr>
        <p:spPr>
          <a:xfrm>
            <a:off x="14773300" y="6215438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Use external touch points</a:t>
            </a:r>
            <a:br>
              <a:rPr lang="en-GB" b="1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Talk more to your ‘customers’ - their needs will help set you straight</a:t>
            </a:r>
            <a:endParaRPr sz="2800"/>
          </a:p>
        </p:txBody>
      </p:sp>
      <p:sp>
        <p:nvSpPr>
          <p:cNvPr id="363" name="Google Shape;363;p54"/>
          <p:cNvSpPr txBox="1">
            <a:spLocks noGrp="1"/>
          </p:cNvSpPr>
          <p:nvPr>
            <p:ph type="body" idx="6"/>
          </p:nvPr>
        </p:nvSpPr>
        <p:spPr>
          <a:xfrm>
            <a:off x="14773300" y="9059350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Keep DevOpsing!</a:t>
            </a:r>
            <a:br>
              <a:rPr lang="en-GB" b="1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Feedback loops, great automation, and making the best of your people</a:t>
            </a:r>
            <a:endParaRPr sz="2800"/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832681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0000" y="8326813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4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0963" y="2908738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4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5617775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4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2908738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0713" y="5617775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4"/>
          <p:cNvSpPr txBox="1">
            <a:spLocks noGrp="1"/>
          </p:cNvSpPr>
          <p:nvPr>
            <p:ph type="body" idx="3"/>
          </p:nvPr>
        </p:nvSpPr>
        <p:spPr>
          <a:xfrm>
            <a:off x="3240000" y="9059350"/>
            <a:ext cx="8589900" cy="22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Map where you want to go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Works out where you are and what it will take to get where you want to be</a:t>
            </a:r>
            <a:endParaRPr sz="2800"/>
          </a:p>
        </p:txBody>
      </p:sp>
      <p:sp>
        <p:nvSpPr>
          <p:cNvPr id="371" name="Google Shape;371;p54"/>
          <p:cNvSpPr txBox="1">
            <a:spLocks noGrp="1"/>
          </p:cNvSpPr>
          <p:nvPr>
            <p:ph type="title"/>
          </p:nvPr>
        </p:nvSpPr>
        <p:spPr>
          <a:xfrm>
            <a:off x="1647600" y="1080000"/>
            <a:ext cx="207828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Takeaways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>
            <a:spLocks noGrp="1"/>
          </p:cNvSpPr>
          <p:nvPr>
            <p:ph type="title" idx="4294967295"/>
          </p:nvPr>
        </p:nvSpPr>
        <p:spPr>
          <a:xfrm>
            <a:off x="1266600" y="1080000"/>
            <a:ext cx="60066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Adaptavist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377" name="Google Shape;377;p55"/>
          <p:cNvSpPr txBox="1"/>
          <p:nvPr/>
        </p:nvSpPr>
        <p:spPr>
          <a:xfrm>
            <a:off x="1080000" y="2520000"/>
            <a:ext cx="5760000" cy="9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adaptavist.com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" name="Google Shape;3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786" y="0"/>
            <a:ext cx="15874214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19223" y="0"/>
            <a:ext cx="6078327" cy="684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0898" y="6710525"/>
            <a:ext cx="6222420" cy="700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0898" y="0"/>
            <a:ext cx="10378325" cy="671052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6"/>
          <p:cNvSpPr txBox="1"/>
          <p:nvPr/>
        </p:nvSpPr>
        <p:spPr>
          <a:xfrm>
            <a:off x="1080000" y="2520000"/>
            <a:ext cx="5760000" cy="9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GB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adaptavist.com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5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3198" y="6710525"/>
            <a:ext cx="10624348" cy="700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6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613" y="12906000"/>
            <a:ext cx="2530802" cy="54558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6"/>
          <p:cNvSpPr txBox="1">
            <a:spLocks noGrp="1"/>
          </p:cNvSpPr>
          <p:nvPr>
            <p:ph type="title"/>
          </p:nvPr>
        </p:nvSpPr>
        <p:spPr>
          <a:xfrm>
            <a:off x="1266600" y="1155500"/>
            <a:ext cx="60066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Adaptavist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>
            <a:spLocks noGrp="1"/>
          </p:cNvSpPr>
          <p:nvPr>
            <p:ph type="body" idx="1"/>
          </p:nvPr>
        </p:nvSpPr>
        <p:spPr>
          <a:xfrm>
            <a:off x="2028600" y="1761700"/>
            <a:ext cx="11914200" cy="47367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2"/>
                </a:solidFill>
              </a:rPr>
              <a:t>Developing an Agile Organisation</a:t>
            </a:r>
            <a:endParaRPr sz="4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What does it take to develop a truly agile organisation and why should you care as a leader?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95" name="Google Shape;395;p5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6725" y="1975725"/>
            <a:ext cx="5514002" cy="106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7"/>
          <p:cNvSpPr txBox="1">
            <a:spLocks noGrp="1"/>
          </p:cNvSpPr>
          <p:nvPr>
            <p:ph type="body" idx="1"/>
          </p:nvPr>
        </p:nvSpPr>
        <p:spPr>
          <a:xfrm>
            <a:off x="3193350" y="5662577"/>
            <a:ext cx="8248800" cy="50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Adapting to change: How developing the social network and patterns of conversation in your teams helps build organisational agility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Improving time to value: Looking at your normal, day-to-day work through a new lens to unlock more value from the things you are already doing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>
                <a:solidFill>
                  <a:srgbClr val="000000"/>
                </a:solidFill>
              </a:rPr>
              <a:t>Unlocking collaboration: Practical examples of how to solve complex problems cross-functionally, putting collaboration at the heart of what you do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97" name="Google Shape;397;p5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900" y="5759870"/>
            <a:ext cx="1194050" cy="11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813" y="9742937"/>
            <a:ext cx="1038224" cy="10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900" y="7808416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>
            <a:spLocks noGrp="1"/>
          </p:cNvSpPr>
          <p:nvPr>
            <p:ph type="body" idx="1"/>
          </p:nvPr>
        </p:nvSpPr>
        <p:spPr>
          <a:xfrm>
            <a:off x="2028600" y="1761700"/>
            <a:ext cx="11914200" cy="47367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2"/>
                </a:solidFill>
              </a:rPr>
              <a:t>Decision Sprints</a:t>
            </a:r>
            <a:endParaRPr sz="4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05" name="Google Shape;405;p5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6725" y="1975725"/>
            <a:ext cx="5514002" cy="106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8"/>
          <p:cNvSpPr txBox="1">
            <a:spLocks noGrp="1"/>
          </p:cNvSpPr>
          <p:nvPr>
            <p:ph type="body" idx="1"/>
          </p:nvPr>
        </p:nvSpPr>
        <p:spPr>
          <a:xfrm>
            <a:off x="3193350" y="5662577"/>
            <a:ext cx="8248800" cy="50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07" name="Google Shape;4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580" y="3921471"/>
            <a:ext cx="13184924" cy="74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body" idx="1"/>
          </p:nvPr>
        </p:nvSpPr>
        <p:spPr>
          <a:xfrm>
            <a:off x="7920000" y="3182900"/>
            <a:ext cx="10389600" cy="7786500"/>
          </a:xfrm>
          <a:prstGeom prst="rect">
            <a:avLst/>
          </a:prstGeom>
        </p:spPr>
        <p:txBody>
          <a:bodyPr spcFirstLastPara="1" wrap="square" lIns="0" tIns="0" rIns="243800" bIns="243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Doing DevOps Well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Measuring DevOps Success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Finding the Value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Mapping the Streams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Putting it all together</a:t>
            </a:r>
            <a:endParaRPr/>
          </a:p>
        </p:txBody>
      </p:sp>
      <p:pic>
        <p:nvPicPr>
          <p:cNvPr id="150" name="Google Shape;150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3975" y="6885200"/>
            <a:ext cx="6989125" cy="46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>
            <a:spLocks noGrp="1"/>
          </p:cNvSpPr>
          <p:nvPr>
            <p:ph type="body" idx="1"/>
          </p:nvPr>
        </p:nvSpPr>
        <p:spPr>
          <a:xfrm>
            <a:off x="2028600" y="1761700"/>
            <a:ext cx="11914200" cy="47367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13" name="Google Shape;413;p5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6725" y="1975725"/>
            <a:ext cx="5514002" cy="106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9"/>
          <p:cNvSpPr txBox="1">
            <a:spLocks noGrp="1"/>
          </p:cNvSpPr>
          <p:nvPr>
            <p:ph type="body" idx="1"/>
          </p:nvPr>
        </p:nvSpPr>
        <p:spPr>
          <a:xfrm>
            <a:off x="3193350" y="5662577"/>
            <a:ext cx="8248800" cy="50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15" name="Google Shape;4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600" y="2536650"/>
            <a:ext cx="12366901" cy="873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>
            <a:spLocks noGrp="1"/>
          </p:cNvSpPr>
          <p:nvPr>
            <p:ph type="title"/>
          </p:nvPr>
        </p:nvSpPr>
        <p:spPr>
          <a:xfrm>
            <a:off x="1800000" y="1685375"/>
            <a:ext cx="18407100" cy="727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GB"/>
              <a:t>Thanks!</a:t>
            </a:r>
            <a:endParaRPr sz="12000" i="1">
              <a:solidFill>
                <a:schemeClr val="lt2"/>
              </a:solidFill>
            </a:endParaRPr>
          </a:p>
        </p:txBody>
      </p:sp>
      <p:pic>
        <p:nvPicPr>
          <p:cNvPr id="421" name="Google Shape;421;p6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3975" y="6885200"/>
            <a:ext cx="6989125" cy="465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236" y="12904911"/>
            <a:ext cx="2531552" cy="5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>
            <a:spLocks noGrp="1"/>
          </p:cNvSpPr>
          <p:nvPr>
            <p:ph type="body" idx="1"/>
          </p:nvPr>
        </p:nvSpPr>
        <p:spPr>
          <a:xfrm>
            <a:off x="7920000" y="3182900"/>
            <a:ext cx="10389600" cy="7786500"/>
          </a:xfrm>
          <a:prstGeom prst="rect">
            <a:avLst/>
          </a:prstGeom>
        </p:spPr>
        <p:txBody>
          <a:bodyPr spcFirstLastPara="1" wrap="square" lIns="0" tIns="0" rIns="243800" bIns="243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Doing DevOps Well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Measuring DevOps Success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Finding the Value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Mapping the Streams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Putting it all together</a:t>
            </a:r>
            <a:endParaRPr/>
          </a:p>
        </p:txBody>
      </p:sp>
      <p:pic>
        <p:nvPicPr>
          <p:cNvPr id="156" name="Google Shape;156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3975" y="6885200"/>
            <a:ext cx="6989125" cy="46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>
            <a:spLocks noGrp="1"/>
          </p:cNvSpPr>
          <p:nvPr>
            <p:ph type="body" idx="3"/>
          </p:nvPr>
        </p:nvSpPr>
        <p:spPr>
          <a:xfrm>
            <a:off x="3240000" y="9200125"/>
            <a:ext cx="78387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Get Changes flowing smoothly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Automate away the friction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Make deploying changes a low-risk activity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3240000" y="3508025"/>
            <a:ext cx="78387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Good SCM &amp; CI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Source code kept under version control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Software built on each integration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34"/>
          <p:cNvSpPr txBox="1">
            <a:spLocks noGrp="1"/>
          </p:cNvSpPr>
          <p:nvPr>
            <p:ph type="body" idx="2"/>
          </p:nvPr>
        </p:nvSpPr>
        <p:spPr>
          <a:xfrm>
            <a:off x="3240000" y="6354075"/>
            <a:ext cx="7838700" cy="2264400"/>
          </a:xfrm>
          <a:prstGeom prst="rect">
            <a:avLst/>
          </a:prstGeom>
        </p:spPr>
        <p:txBody>
          <a:bodyPr spcFirstLastPara="1" wrap="square" lIns="0" tIns="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Access to Environments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Always deploy your branches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Do this to fresh and consistent environments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8620925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5911888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4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3202850"/>
            <a:ext cx="216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4"/>
          <p:cNvSpPr txBox="1">
            <a:spLocks noGrp="1"/>
          </p:cNvSpPr>
          <p:nvPr>
            <p:ph type="title"/>
          </p:nvPr>
        </p:nvSpPr>
        <p:spPr>
          <a:xfrm>
            <a:off x="1495200" y="1080000"/>
            <a:ext cx="86256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Doing DevOps Well</a:t>
            </a:r>
            <a:endParaRPr/>
          </a:p>
        </p:txBody>
      </p:sp>
      <p:pic>
        <p:nvPicPr>
          <p:cNvPr id="168" name="Google Shape;168;p34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5625" y="6558450"/>
            <a:ext cx="6977327" cy="46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59085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Good SCM &amp; CI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body" idx="1"/>
          </p:nvPr>
        </p:nvSpPr>
        <p:spPr>
          <a:xfrm>
            <a:off x="1587800" y="8466875"/>
            <a:ext cx="62595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Keep everything in VCS 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Never too soon for peer review</a:t>
            </a:r>
            <a:endParaRPr/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Tie this back to sprint planning</a:t>
            </a:r>
            <a:endParaRPr/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body" idx="2"/>
          </p:nvPr>
        </p:nvSpPr>
        <p:spPr>
          <a:xfrm>
            <a:off x="9311400" y="8466878"/>
            <a:ext cx="57600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Build Continuously 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Small incremental changes are easier to manage</a:t>
            </a:r>
            <a:endParaRPr/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/>
              <a:t>Find and fix divergence early</a:t>
            </a:r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body" idx="3"/>
          </p:nvPr>
        </p:nvSpPr>
        <p:spPr>
          <a:xfrm>
            <a:off x="16822800" y="8466878"/>
            <a:ext cx="57600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Deploy at Will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Test and check your changes as soon as possible</a:t>
            </a:r>
            <a:endParaRPr/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/>
              <a:t>Tighten those feedback loops</a:t>
            </a:r>
            <a:endParaRPr/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6925" y="4148224"/>
            <a:ext cx="5585652" cy="372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8175" y="3171200"/>
            <a:ext cx="4791825" cy="47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75" y="3757112"/>
            <a:ext cx="6758973" cy="4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86190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 to Environments</a:t>
            </a:r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body" idx="1"/>
          </p:nvPr>
        </p:nvSpPr>
        <p:spPr>
          <a:xfrm>
            <a:off x="1587800" y="8466875"/>
            <a:ext cx="62595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Allow Devs Access to Environments 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Make them dedicated to their cause</a:t>
            </a:r>
            <a:endParaRPr/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Pre-built, or on-demand</a:t>
            </a:r>
            <a:endParaRPr/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body" idx="2"/>
          </p:nvPr>
        </p:nvSpPr>
        <p:spPr>
          <a:xfrm>
            <a:off x="9311400" y="8466878"/>
            <a:ext cx="57600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Don’t Make them Queue 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Waiting for environments harms flow</a:t>
            </a:r>
            <a:endParaRPr/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/>
              <a:t>Focus on environment refresh</a:t>
            </a:r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body" idx="3"/>
          </p:nvPr>
        </p:nvSpPr>
        <p:spPr>
          <a:xfrm>
            <a:off x="16822800" y="8466878"/>
            <a:ext cx="57600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Production-like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It’s difficult but necessary to make environments ‘prod-like’</a:t>
            </a:r>
            <a:endParaRPr/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/>
              <a:t>Look into data masking and representative data sizes for performance testing</a:t>
            </a:r>
            <a:endParaRPr/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6925" y="4148224"/>
            <a:ext cx="5585652" cy="372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8175" y="3171200"/>
            <a:ext cx="4791825" cy="47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75" y="3757112"/>
            <a:ext cx="6758973" cy="4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>
            <a:spLocks noGrp="1"/>
          </p:cNvSpPr>
          <p:nvPr>
            <p:ph type="title"/>
          </p:nvPr>
        </p:nvSpPr>
        <p:spPr>
          <a:xfrm>
            <a:off x="1800000" y="1080000"/>
            <a:ext cx="5908500" cy="94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Flow</a:t>
            </a:r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body" idx="1"/>
          </p:nvPr>
        </p:nvSpPr>
        <p:spPr>
          <a:xfrm>
            <a:off x="1587800" y="8466875"/>
            <a:ext cx="62595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Make it easy to get through the Gates 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Do you need that CAB? </a:t>
            </a:r>
            <a:endParaRPr/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body" idx="2"/>
          </p:nvPr>
        </p:nvSpPr>
        <p:spPr>
          <a:xfrm>
            <a:off x="9311400" y="8466878"/>
            <a:ext cx="57600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Allay the Concerns 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Good tests</a:t>
            </a:r>
            <a:endParaRPr/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/>
              <a:t>Test real-world scenarios</a:t>
            </a:r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body" idx="3"/>
          </p:nvPr>
        </p:nvSpPr>
        <p:spPr>
          <a:xfrm>
            <a:off x="16822800" y="8466878"/>
            <a:ext cx="5760000" cy="233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lt1"/>
                </a:solidFill>
              </a:rPr>
              <a:t>Decouple</a:t>
            </a:r>
            <a:endParaRPr sz="40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GB"/>
              <a:t>Reduce the dependencies of individual components</a:t>
            </a:r>
            <a:endParaRPr/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-GB"/>
              <a:t>Make them independently deployable</a:t>
            </a:r>
            <a:endParaRPr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6925" y="4148224"/>
            <a:ext cx="5585652" cy="372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8175" y="3171200"/>
            <a:ext cx="4791825" cy="47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75" y="3757112"/>
            <a:ext cx="6758973" cy="4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body" idx="1"/>
          </p:nvPr>
        </p:nvSpPr>
        <p:spPr>
          <a:xfrm>
            <a:off x="7920000" y="3182900"/>
            <a:ext cx="10389600" cy="7786500"/>
          </a:xfrm>
          <a:prstGeom prst="rect">
            <a:avLst/>
          </a:prstGeom>
        </p:spPr>
        <p:txBody>
          <a:bodyPr spcFirstLastPara="1" wrap="square" lIns="0" tIns="0" rIns="243800" bIns="243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Doing DevOps Well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Measuring DevOps Success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Finding the Value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Mapping the Streams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Putting it all together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3975" y="6885200"/>
            <a:ext cx="6989125" cy="465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aptavist Final Google Slides March 2021">
  <a:themeElements>
    <a:clrScheme name="Simple Light">
      <a:dk1>
        <a:srgbClr val="000A27"/>
      </a:dk1>
      <a:lt1>
        <a:srgbClr val="0B0573"/>
      </a:lt1>
      <a:dk2>
        <a:srgbClr val="ECF1FF"/>
      </a:dk2>
      <a:lt2>
        <a:srgbClr val="FF6633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70AF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1100</Words>
  <Application>Microsoft Macintosh PowerPoint</Application>
  <PresentationFormat>Custom</PresentationFormat>
  <Paragraphs>183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Roboto</vt:lpstr>
      <vt:lpstr>Roboto Light</vt:lpstr>
      <vt:lpstr>Arial</vt:lpstr>
      <vt:lpstr>Adaptavist Final Google Slides March 2021</vt:lpstr>
      <vt:lpstr>PowerPoint Presentation</vt:lpstr>
      <vt:lpstr>A Guiding Map for DevOps </vt:lpstr>
      <vt:lpstr>PowerPoint Presentation</vt:lpstr>
      <vt:lpstr>PowerPoint Presentation</vt:lpstr>
      <vt:lpstr>Doing DevOps Well</vt:lpstr>
      <vt:lpstr>Good SCM &amp; CI</vt:lpstr>
      <vt:lpstr>Access to Environments</vt:lpstr>
      <vt:lpstr>Change Flow</vt:lpstr>
      <vt:lpstr>PowerPoint Presentation</vt:lpstr>
      <vt:lpstr>Measuring DevOps Success  </vt:lpstr>
      <vt:lpstr>Measuring DevOps Success</vt:lpstr>
      <vt:lpstr>Scaling Up</vt:lpstr>
      <vt:lpstr>Old Problems Creep Back In</vt:lpstr>
      <vt:lpstr>Reduced Flow</vt:lpstr>
      <vt:lpstr>PowerPoint Presentation</vt:lpstr>
      <vt:lpstr>Finding the Value</vt:lpstr>
      <vt:lpstr>PowerPoint Presentation</vt:lpstr>
      <vt:lpstr>Make a Map</vt:lpstr>
      <vt:lpstr>Make a Map</vt:lpstr>
      <vt:lpstr>“20% improvement just from creating a value stream map”</vt:lpstr>
      <vt:lpstr>Make a Wardley Map</vt:lpstr>
      <vt:lpstr>Make a Wardley Map</vt:lpstr>
      <vt:lpstr>Map Results</vt:lpstr>
      <vt:lpstr>PowerPoint Presentation</vt:lpstr>
      <vt:lpstr>Takeaways</vt:lpstr>
      <vt:lpstr>Adaptavist</vt:lpstr>
      <vt:lpstr>Adaptavist</vt:lpstr>
      <vt:lpstr>PowerPoint Presentation</vt:lpstr>
      <vt:lpstr>PowerPoint Presentation</vt:lpstr>
      <vt:lpstr>PowerPoint Presentation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 Broderick-Forster</cp:lastModifiedBy>
  <cp:revision>1</cp:revision>
  <dcterms:modified xsi:type="dcterms:W3CDTF">2021-10-03T21:24:06Z</dcterms:modified>
</cp:coreProperties>
</file>